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1447" r:id="rId2"/>
    <p:sldId id="1452" r:id="rId3"/>
    <p:sldId id="1459" r:id="rId4"/>
    <p:sldId id="364" r:id="rId5"/>
    <p:sldId id="1507" r:id="rId6"/>
    <p:sldId id="1486" r:id="rId7"/>
    <p:sldId id="1487" r:id="rId8"/>
    <p:sldId id="1509" r:id="rId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55"/>
    <p:restoredTop sz="76709"/>
  </p:normalViewPr>
  <p:slideViewPr>
    <p:cSldViewPr snapToGrid="0">
      <p:cViewPr varScale="1">
        <p:scale>
          <a:sx n="40" d="100"/>
          <a:sy n="40" d="100"/>
        </p:scale>
        <p:origin x="1800" y="24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228600" defTabSz="825500" latinLnBrk="0">
      <a:defRPr sz="3000">
        <a:latin typeface="Lucida Grande"/>
        <a:ea typeface="Lucida Grande"/>
        <a:cs typeface="Lucida Grande"/>
        <a:sym typeface="Lucida Grande"/>
      </a:defRPr>
    </a:lvl2pPr>
    <a:lvl3pPr indent="457200" defTabSz="825500" latinLnBrk="0">
      <a:defRPr sz="3000">
        <a:latin typeface="Lucida Grande"/>
        <a:ea typeface="Lucida Grande"/>
        <a:cs typeface="Lucida Grande"/>
        <a:sym typeface="Lucida Grande"/>
      </a:defRPr>
    </a:lvl3pPr>
    <a:lvl4pPr indent="685800" defTabSz="825500" latinLnBrk="0">
      <a:defRPr sz="3000">
        <a:latin typeface="Lucida Grande"/>
        <a:ea typeface="Lucida Grande"/>
        <a:cs typeface="Lucida Grande"/>
        <a:sym typeface="Lucida Grande"/>
      </a:defRPr>
    </a:lvl4pPr>
    <a:lvl5pPr indent="914400" defTabSz="825500" latinLnBrk="0">
      <a:defRPr sz="3000">
        <a:latin typeface="Lucida Grande"/>
        <a:ea typeface="Lucida Grande"/>
        <a:cs typeface="Lucida Grande"/>
        <a:sym typeface="Lucida Grande"/>
      </a:defRPr>
    </a:lvl5pPr>
    <a:lvl6pPr indent="1143000" defTabSz="825500" latinLnBrk="0">
      <a:defRPr sz="3000">
        <a:latin typeface="Lucida Grande"/>
        <a:ea typeface="Lucida Grande"/>
        <a:cs typeface="Lucida Grande"/>
        <a:sym typeface="Lucida Grande"/>
      </a:defRPr>
    </a:lvl6pPr>
    <a:lvl7pPr indent="1371600" defTabSz="825500" latinLnBrk="0">
      <a:defRPr sz="3000">
        <a:latin typeface="Lucida Grande"/>
        <a:ea typeface="Lucida Grande"/>
        <a:cs typeface="Lucida Grande"/>
        <a:sym typeface="Lucida Grande"/>
      </a:defRPr>
    </a:lvl7pPr>
    <a:lvl8pPr indent="1600200" defTabSz="825500" latinLnBrk="0">
      <a:defRPr sz="3000">
        <a:latin typeface="Lucida Grande"/>
        <a:ea typeface="Lucida Grande"/>
        <a:cs typeface="Lucida Grande"/>
        <a:sym typeface="Lucida Grande"/>
      </a:defRPr>
    </a:lvl8pPr>
    <a:lvl9pPr indent="18288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first mentioned this type of design when we talked about design rules of thumb, and then again in more detail when we talked about faceting and arranging data in a visualization. </a:t>
            </a:r>
          </a:p>
          <a:p>
            <a:r>
              <a:rPr lang="en-US" dirty="0"/>
              <a:t>&lt;next&gt; </a:t>
            </a:r>
          </a:p>
        </p:txBody>
      </p:sp>
    </p:spTree>
    <p:extLst>
      <p:ext uri="{BB962C8B-B14F-4D97-AF65-F5344CB8AC3E}">
        <p14:creationId xmlns:p14="http://schemas.microsoft.com/office/powerpoint/2010/main" val="296545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reduction techniques fit into </a:t>
            </a:r>
            <a:r>
              <a:rPr lang="en-US" dirty="0" err="1"/>
              <a:t>Munzner’s</a:t>
            </a:r>
            <a:r>
              <a:rPr lang="en-US" dirty="0"/>
              <a:t> design pipeline. </a:t>
            </a:r>
          </a:p>
          <a:p>
            <a:r>
              <a:rPr lang="en-US" dirty="0"/>
              <a:t>We talked about reduction briefly when we looked at Navigate interactions. </a:t>
            </a:r>
          </a:p>
          <a:p>
            <a:r>
              <a:rPr lang="en-US" dirty="0"/>
              <a:t>Today we’ll look more in-depth at reduction at its own step in the design pipeline. </a:t>
            </a:r>
          </a:p>
        </p:txBody>
      </p:sp>
    </p:spTree>
    <p:extLst>
      <p:ext uri="{BB962C8B-B14F-4D97-AF65-F5344CB8AC3E}">
        <p14:creationId xmlns:p14="http://schemas.microsoft.com/office/powerpoint/2010/main" val="115757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a:t>
            </a:r>
          </a:p>
        </p:txBody>
      </p:sp>
    </p:spTree>
    <p:extLst>
      <p:ext uri="{BB962C8B-B14F-4D97-AF65-F5344CB8AC3E}">
        <p14:creationId xmlns:p14="http://schemas.microsoft.com/office/powerpoint/2010/main" val="356143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just a reminder to be cautious when designing your overview about what data you choose to show versus hide, and making sure that you hint to the user what data is being hidden. </a:t>
            </a:r>
          </a:p>
          <a:p>
            <a:r>
              <a:rPr lang="en-US" dirty="0"/>
              <a:t>Let’s look at a few classic examples of </a:t>
            </a:r>
            <a:r>
              <a:rPr lang="en-US" dirty="0" err="1"/>
              <a:t>Focus+Context</a:t>
            </a:r>
            <a:r>
              <a:rPr lang="en-US" dirty="0"/>
              <a:t> visualizations. </a:t>
            </a:r>
          </a:p>
        </p:txBody>
      </p:sp>
    </p:spTree>
    <p:extLst>
      <p:ext uri="{BB962C8B-B14F-4D97-AF65-F5344CB8AC3E}">
        <p14:creationId xmlns:p14="http://schemas.microsoft.com/office/powerpoint/2010/main" val="1928455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with Geospatial data. This visualization shows an overview of many layers of geospatial data, </a:t>
            </a:r>
          </a:p>
          <a:p>
            <a:r>
              <a:rPr lang="en-US" dirty="0"/>
              <a:t>and allows the user to investigate individual layers of the data for a specific region using an interactive lens. </a:t>
            </a:r>
          </a:p>
          <a:p>
            <a:r>
              <a:rPr lang="en-US" dirty="0"/>
              <a:t>In this example, the map provides context, and the magic lens provides focus. </a:t>
            </a:r>
          </a:p>
        </p:txBody>
      </p:sp>
    </p:spTree>
    <p:extLst>
      <p:ext uri="{BB962C8B-B14F-4D97-AF65-F5344CB8AC3E}">
        <p14:creationId xmlns:p14="http://schemas.microsoft.com/office/powerpoint/2010/main" val="1148025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visualizes documents. </a:t>
            </a:r>
          </a:p>
          <a:p>
            <a:r>
              <a:rPr lang="en-US" dirty="0"/>
              <a:t>This visualization includes a lot of features, but notably, it provides an overview of documents through a cluster view at the top, and allows the user to investigate specific clusters more thoroughly through various focused or detailed views. </a:t>
            </a:r>
          </a:p>
          <a:p>
            <a:r>
              <a:rPr lang="en-US" dirty="0"/>
              <a:t>In this example, the clusters of documents are the context, and the list and pop out views are the focus. </a:t>
            </a:r>
          </a:p>
        </p:txBody>
      </p:sp>
    </p:spTree>
    <p:extLst>
      <p:ext uri="{BB962C8B-B14F-4D97-AF65-F5344CB8AC3E}">
        <p14:creationId xmlns:p14="http://schemas.microsoft.com/office/powerpoint/2010/main" val="1213403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visualizes documents. </a:t>
            </a:r>
          </a:p>
          <a:p>
            <a:r>
              <a:rPr lang="en-US" dirty="0"/>
              <a:t>This visualization includes a lot of features, but notably, it provides an overview of documents through a cluster view at the top, and allows the user to investigate specific clusters more thoroughly through various focused or detailed views. </a:t>
            </a:r>
          </a:p>
          <a:p>
            <a:r>
              <a:rPr lang="en-US" dirty="0"/>
              <a:t>In this example, the clusters of documents are the context, and the list and pop out views are the focus. </a:t>
            </a:r>
          </a:p>
        </p:txBody>
      </p:sp>
    </p:spTree>
    <p:extLst>
      <p:ext uri="{BB962C8B-B14F-4D97-AF65-F5344CB8AC3E}">
        <p14:creationId xmlns:p14="http://schemas.microsoft.com/office/powerpoint/2010/main" val="319550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62"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7" r:id="rId7"/>
    <p:sldLayoutId id="2147483658" r:id="rId8"/>
    <p:sldLayoutId id="2147483659" r:id="rId9"/>
    <p:sldLayoutId id="2147483660" r:id="rId10"/>
    <p:sldLayoutId id="2147483661" r:id="rId11"/>
    <p:sldLayoutId id="2147483666" r:id="rId12"/>
    <p:sldLayoutId id="2147483669" r:id="rId13"/>
    <p:sldLayoutId id="2147483670" r:id="rId14"/>
    <p:sldLayoutId id="2147483671" r:id="rId15"/>
    <p:sldLayoutId id="2147483673"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hyperlink" Target="https://fivethirtyeight.com/features/an-ode-to-kobe-bryant-in-two-char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6.png"/><Relationship Id="rId5" Type="http://schemas.openxmlformats.org/officeDocument/2006/relationships/hyperlink" Target="https://www.youtube.com/watch?v=u1Pq_o67wvI"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err="1">
                <a:solidFill>
                  <a:schemeClr val="bg1"/>
                </a:solidFill>
              </a:rPr>
              <a:t>Focus+Context</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403849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Remember this?</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Tree>
    <p:extLst>
      <p:ext uri="{BB962C8B-B14F-4D97-AF65-F5344CB8AC3E}">
        <p14:creationId xmlns:p14="http://schemas.microsoft.com/office/powerpoint/2010/main" val="132846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Design Pipeline</a:t>
            </a:r>
          </a:p>
        </p:txBody>
      </p:sp>
      <p:pic>
        <p:nvPicPr>
          <p:cNvPr id="7" name="Picture 6">
            <a:extLst>
              <a:ext uri="{FF2B5EF4-FFF2-40B4-BE49-F238E27FC236}">
                <a16:creationId xmlns:a16="http://schemas.microsoft.com/office/drawing/2014/main" id="{4A5D874B-7AD3-A24C-AA3F-DEC543CBDC21}"/>
              </a:ext>
            </a:extLst>
          </p:cNvPr>
          <p:cNvPicPr>
            <a:picLocks noChangeAspect="1"/>
          </p:cNvPicPr>
          <p:nvPr/>
        </p:nvPicPr>
        <p:blipFill rotWithShape="1">
          <a:blip r:embed="rId3"/>
          <a:srcRect b="12765"/>
          <a:stretch/>
        </p:blipFill>
        <p:spPr>
          <a:xfrm>
            <a:off x="11008711" y="3561995"/>
            <a:ext cx="10931234" cy="8741228"/>
          </a:xfrm>
          <a:prstGeom prst="rect">
            <a:avLst/>
          </a:prstGeom>
        </p:spPr>
      </p:pic>
      <p:sp>
        <p:nvSpPr>
          <p:cNvPr id="10" name="Rectangle 9">
            <a:extLst>
              <a:ext uri="{FF2B5EF4-FFF2-40B4-BE49-F238E27FC236}">
                <a16:creationId xmlns:a16="http://schemas.microsoft.com/office/drawing/2014/main" id="{906CE40E-2B94-E24F-BCAD-3344DA2E74D2}"/>
              </a:ext>
            </a:extLst>
          </p:cNvPr>
          <p:cNvSpPr/>
          <p:nvPr/>
        </p:nvSpPr>
        <p:spPr>
          <a:xfrm>
            <a:off x="19796756" y="7143602"/>
            <a:ext cx="2143189" cy="1554480"/>
          </a:xfrm>
          <a:prstGeom prst="rect">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3" name="Picture 2" descr="Diagram&#10;&#10;Description automatically generated">
            <a:extLst>
              <a:ext uri="{FF2B5EF4-FFF2-40B4-BE49-F238E27FC236}">
                <a16:creationId xmlns:a16="http://schemas.microsoft.com/office/drawing/2014/main" id="{475D94F7-039C-9368-E410-246A6185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0" y="5486400"/>
            <a:ext cx="8865459" cy="4300409"/>
          </a:xfrm>
          <a:prstGeom prst="rect">
            <a:avLst/>
          </a:prstGeom>
        </p:spPr>
      </p:pic>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1381316" cy="8402300"/>
          </a:xfrm>
          <a:prstGeom prst="rect">
            <a:avLst/>
          </a:prstGeom>
        </p:spPr>
        <p:txBody>
          <a:bodyPr wrap="square">
            <a:spAutoFit/>
          </a:bodyPr>
          <a:lstStyle/>
          <a:p>
            <a:pPr algn="l">
              <a:defRPr sz="5600">
                <a:latin typeface="+mj-lt"/>
                <a:ea typeface="+mj-ea"/>
                <a:cs typeface="+mj-cs"/>
                <a:sym typeface="Gill Sans"/>
              </a:defRPr>
            </a:pPr>
            <a:r>
              <a:rPr lang="en-US" sz="5400" dirty="0">
                <a:latin typeface="+mn-lt"/>
              </a:rPr>
              <a:t>A </a:t>
            </a:r>
            <a:r>
              <a:rPr lang="en-US" sz="5400" b="1" dirty="0" err="1">
                <a:solidFill>
                  <a:srgbClr val="FF4013"/>
                </a:solidFill>
                <a:latin typeface="Gill Sans"/>
                <a:ea typeface="+mj-ea"/>
                <a:cs typeface="+mj-cs"/>
              </a:rPr>
              <a:t>Focus+Context</a:t>
            </a:r>
            <a:r>
              <a:rPr lang="en-US" sz="5400" b="1" dirty="0">
                <a:solidFill>
                  <a:srgbClr val="FF4013"/>
                </a:solidFill>
                <a:latin typeface="Gill Sans"/>
                <a:ea typeface="+mj-ea"/>
                <a:cs typeface="+mj-cs"/>
              </a:rPr>
              <a:t> visualization </a:t>
            </a:r>
            <a:r>
              <a:rPr lang="en-US" sz="5400" dirty="0">
                <a:latin typeface="+mn-lt"/>
              </a:rPr>
              <a:t>is a visualization designed such that:</a:t>
            </a:r>
          </a:p>
          <a:p>
            <a:pPr algn="l">
              <a:defRPr sz="5600">
                <a:latin typeface="+mj-lt"/>
                <a:ea typeface="+mj-ea"/>
                <a:cs typeface="+mj-cs"/>
                <a:sym typeface="Gill Sans"/>
              </a:defRPr>
            </a:pPr>
            <a:endParaRPr lang="en-US" sz="5400" dirty="0">
              <a:latin typeface="+mn-lt"/>
            </a:endParaRPr>
          </a:p>
          <a:p>
            <a:pPr marL="914400" indent="-914400" algn="l">
              <a:buFont typeface="Arial" panose="020B0604020202020204" pitchFamily="34" charset="0"/>
              <a:buChar char="•"/>
              <a:defRPr sz="5600">
                <a:latin typeface="+mj-lt"/>
                <a:ea typeface="+mj-ea"/>
                <a:cs typeface="+mj-cs"/>
                <a:sym typeface="Gill Sans"/>
              </a:defRPr>
            </a:pPr>
            <a:r>
              <a:rPr lang="en-US" sz="5400" dirty="0"/>
              <a:t>It shows an overview of data (maybe using combined tactics of filtering and aggregation) </a:t>
            </a:r>
          </a:p>
          <a:p>
            <a:pPr marL="914400" indent="-914400" algn="l">
              <a:buFont typeface="Arial" panose="020B0604020202020204" pitchFamily="34" charset="0"/>
              <a:buChar char="•"/>
              <a:defRPr sz="5600">
                <a:latin typeface="+mj-lt"/>
                <a:ea typeface="+mj-ea"/>
                <a:cs typeface="+mj-cs"/>
                <a:sym typeface="Gill Sans"/>
              </a:defRPr>
            </a:pPr>
            <a:endParaRPr lang="en-US" sz="5400" dirty="0"/>
          </a:p>
          <a:p>
            <a:pPr algn="l">
              <a:defRPr sz="5600">
                <a:latin typeface="+mj-lt"/>
                <a:ea typeface="+mj-ea"/>
                <a:cs typeface="+mj-cs"/>
                <a:sym typeface="Gill Sans"/>
              </a:defRPr>
            </a:pPr>
            <a:r>
              <a:rPr lang="en-US" sz="5400" b="1" dirty="0"/>
              <a:t>AND</a:t>
            </a:r>
          </a:p>
          <a:p>
            <a:pPr marL="685800" indent="-685800" algn="l">
              <a:buFont typeface="Arial" panose="020B0604020202020204" pitchFamily="34" charset="0"/>
              <a:buChar char="•"/>
              <a:defRPr sz="5600">
                <a:latin typeface="+mj-lt"/>
                <a:ea typeface="+mj-ea"/>
                <a:cs typeface="+mj-cs"/>
                <a:sym typeface="Gill Sans"/>
              </a:defRPr>
            </a:pPr>
            <a:endParaRPr lang="en-US" sz="5400" dirty="0"/>
          </a:p>
          <a:p>
            <a:pPr marL="914400" indent="-914400" algn="l">
              <a:buFont typeface="Arial" panose="020B0604020202020204" pitchFamily="34" charset="0"/>
              <a:buChar char="•"/>
              <a:defRPr sz="5600">
                <a:latin typeface="+mj-lt"/>
                <a:ea typeface="+mj-ea"/>
                <a:cs typeface="+mj-cs"/>
                <a:sym typeface="Gill Sans"/>
              </a:defRPr>
            </a:pPr>
            <a:r>
              <a:rPr lang="en-US" sz="5400" dirty="0"/>
              <a:t>It allows users to select a region of interest within the overview to see more detailed information</a:t>
            </a:r>
          </a:p>
          <a:p>
            <a:pPr algn="l">
              <a:defRPr sz="5600">
                <a:latin typeface="+mj-lt"/>
                <a:ea typeface="+mj-ea"/>
                <a:cs typeface="+mj-cs"/>
                <a:sym typeface="Gill Sans"/>
              </a:defRPr>
            </a:pPr>
            <a:endParaRPr lang="en-US" sz="5400" b="1" dirty="0">
              <a:latin typeface="+mn-lt"/>
            </a:endParaRPr>
          </a:p>
        </p:txBody>
      </p:sp>
      <p:sp>
        <p:nvSpPr>
          <p:cNvPr id="7" name="Based on Slide by M. Meyer">
            <a:extLst>
              <a:ext uri="{FF2B5EF4-FFF2-40B4-BE49-F238E27FC236}">
                <a16:creationId xmlns:a16="http://schemas.microsoft.com/office/drawing/2014/main" id="{8B2628DA-4E43-8942-B56D-497A601C830E}"/>
              </a:ext>
            </a:extLst>
          </p:cNvPr>
          <p:cNvSpPr/>
          <p:nvPr/>
        </p:nvSpPr>
        <p:spPr>
          <a:xfrm>
            <a:off x="19312539" y="13030200"/>
            <a:ext cx="4071082"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Tree>
    <p:extLst>
      <p:ext uri="{BB962C8B-B14F-4D97-AF65-F5344CB8AC3E}">
        <p14:creationId xmlns:p14="http://schemas.microsoft.com/office/powerpoint/2010/main" val="105905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1381316" cy="9233297"/>
          </a:xfrm>
          <a:prstGeom prst="rect">
            <a:avLst/>
          </a:prstGeom>
        </p:spPr>
        <p:txBody>
          <a:bodyPr wrap="square">
            <a:spAutoFit/>
          </a:bodyPr>
          <a:lstStyle/>
          <a:p>
            <a:pPr algn="l">
              <a:defRPr sz="5600">
                <a:latin typeface="+mj-lt"/>
                <a:ea typeface="+mj-ea"/>
                <a:cs typeface="+mj-cs"/>
                <a:sym typeface="Gill Sans"/>
              </a:defRPr>
            </a:pPr>
            <a:r>
              <a:rPr lang="en-US" sz="5400" dirty="0"/>
              <a:t>A </a:t>
            </a:r>
            <a:r>
              <a:rPr lang="en-US" sz="5400" b="1" dirty="0" err="1">
                <a:solidFill>
                  <a:srgbClr val="FF4013"/>
                </a:solidFill>
                <a:latin typeface="+mj-lt"/>
              </a:rPr>
              <a:t>Focus+Context</a:t>
            </a:r>
            <a:r>
              <a:rPr lang="en-US" sz="5400" b="1" dirty="0">
                <a:solidFill>
                  <a:srgbClr val="FF4013"/>
                </a:solidFill>
                <a:latin typeface="+mj-lt"/>
              </a:rPr>
              <a:t> visualization </a:t>
            </a:r>
            <a:r>
              <a:rPr lang="en-US" sz="5400" dirty="0"/>
              <a:t>is a visualization designed such that:</a:t>
            </a:r>
          </a:p>
          <a:p>
            <a:pPr algn="l">
              <a:defRPr sz="5600">
                <a:latin typeface="+mj-lt"/>
                <a:ea typeface="+mj-ea"/>
                <a:cs typeface="+mj-cs"/>
                <a:sym typeface="Gill Sans"/>
              </a:defRPr>
            </a:pPr>
            <a:endParaRPr lang="en-US" sz="5400" dirty="0">
              <a:latin typeface="+mn-lt"/>
            </a:endParaRPr>
          </a:p>
          <a:p>
            <a:pPr marL="914400" indent="-914400" algn="l">
              <a:buFont typeface="Arial" panose="020B0604020202020204" pitchFamily="34" charset="0"/>
              <a:buChar char="•"/>
              <a:defRPr sz="5600">
                <a:latin typeface="+mj-lt"/>
                <a:ea typeface="+mj-ea"/>
                <a:cs typeface="+mj-cs"/>
                <a:sym typeface="Gill Sans"/>
              </a:defRPr>
            </a:pPr>
            <a:r>
              <a:rPr lang="en-US" sz="5400" dirty="0"/>
              <a:t>It shows an overview of data (maybe using combined tactics of of filtering and/or aggregation [</a:t>
            </a:r>
            <a:r>
              <a:rPr lang="en-US" sz="5400" b="1" dirty="0">
                <a:solidFill>
                  <a:srgbClr val="C00000"/>
                </a:solidFill>
              </a:rPr>
              <a:t>Caution: </a:t>
            </a:r>
            <a:r>
              <a:rPr lang="en-US" sz="5400" dirty="0">
                <a:solidFill>
                  <a:srgbClr val="C00000"/>
                </a:solidFill>
              </a:rPr>
              <a:t>You should carefully pick what to show and hint at what you are not showing</a:t>
            </a:r>
            <a:r>
              <a:rPr lang="en-US" sz="5400" dirty="0">
                <a:solidFill>
                  <a:schemeClr val="tx1"/>
                </a:solidFill>
              </a:rPr>
              <a:t>])</a:t>
            </a:r>
            <a:r>
              <a:rPr lang="en-US" sz="5400" dirty="0">
                <a:solidFill>
                  <a:srgbClr val="C00000"/>
                </a:solidFill>
              </a:rPr>
              <a:t> </a:t>
            </a:r>
          </a:p>
          <a:p>
            <a:pPr marL="914400" indent="-914400" algn="l">
              <a:buFont typeface="Arial" panose="020B0604020202020204" pitchFamily="34" charset="0"/>
              <a:buChar char="•"/>
              <a:defRPr sz="5600">
                <a:latin typeface="+mj-lt"/>
                <a:ea typeface="+mj-ea"/>
                <a:cs typeface="+mj-cs"/>
                <a:sym typeface="Gill Sans"/>
              </a:defRPr>
            </a:pPr>
            <a:endParaRPr lang="en-US" sz="5400" dirty="0"/>
          </a:p>
          <a:p>
            <a:pPr algn="l">
              <a:defRPr sz="5600">
                <a:latin typeface="+mj-lt"/>
                <a:ea typeface="+mj-ea"/>
                <a:cs typeface="+mj-cs"/>
                <a:sym typeface="Gill Sans"/>
              </a:defRPr>
            </a:pPr>
            <a:r>
              <a:rPr lang="en-US" sz="5400" b="1" dirty="0"/>
              <a:t>AND</a:t>
            </a:r>
          </a:p>
          <a:p>
            <a:pPr marL="685800" indent="-685800" algn="l">
              <a:buFont typeface="Arial" panose="020B0604020202020204" pitchFamily="34" charset="0"/>
              <a:buChar char="•"/>
              <a:defRPr sz="5600">
                <a:latin typeface="+mj-lt"/>
                <a:ea typeface="+mj-ea"/>
                <a:cs typeface="+mj-cs"/>
                <a:sym typeface="Gill Sans"/>
              </a:defRPr>
            </a:pPr>
            <a:endParaRPr lang="en-US" sz="5400" dirty="0"/>
          </a:p>
          <a:p>
            <a:pPr marL="914400" indent="-914400" algn="l">
              <a:buFont typeface="Arial" panose="020B0604020202020204" pitchFamily="34" charset="0"/>
              <a:buChar char="•"/>
              <a:defRPr sz="5600">
                <a:latin typeface="+mj-lt"/>
                <a:ea typeface="+mj-ea"/>
                <a:cs typeface="+mj-cs"/>
                <a:sym typeface="Gill Sans"/>
              </a:defRPr>
            </a:pPr>
            <a:r>
              <a:rPr lang="en-US" sz="5400" dirty="0"/>
              <a:t>It allows users to select a region of interest within the overview to see more detailed information</a:t>
            </a:r>
          </a:p>
          <a:p>
            <a:pPr algn="l">
              <a:defRPr sz="5600">
                <a:latin typeface="+mj-lt"/>
                <a:ea typeface="+mj-ea"/>
                <a:cs typeface="+mj-cs"/>
                <a:sym typeface="Gill Sans"/>
              </a:defRPr>
            </a:pPr>
            <a:endParaRPr lang="en-US" sz="5400" b="1" dirty="0">
              <a:latin typeface="+mn-lt"/>
            </a:endParaRPr>
          </a:p>
        </p:txBody>
      </p:sp>
      <p:sp>
        <p:nvSpPr>
          <p:cNvPr id="7" name="Based on Slide by M. Meyer">
            <a:extLst>
              <a:ext uri="{FF2B5EF4-FFF2-40B4-BE49-F238E27FC236}">
                <a16:creationId xmlns:a16="http://schemas.microsoft.com/office/drawing/2014/main" id="{8B2628DA-4E43-8942-B56D-497A601C830E}"/>
              </a:ext>
            </a:extLst>
          </p:cNvPr>
          <p:cNvSpPr/>
          <p:nvPr/>
        </p:nvSpPr>
        <p:spPr>
          <a:xfrm>
            <a:off x="19312539" y="13030200"/>
            <a:ext cx="4071082"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Tree>
    <p:extLst>
      <p:ext uri="{BB962C8B-B14F-4D97-AF65-F5344CB8AC3E}">
        <p14:creationId xmlns:p14="http://schemas.microsoft.com/office/powerpoint/2010/main" val="78435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8" name="Based on Slide by M. Meyer">
            <a:extLst>
              <a:ext uri="{FF2B5EF4-FFF2-40B4-BE49-F238E27FC236}">
                <a16:creationId xmlns:a16="http://schemas.microsoft.com/office/drawing/2014/main" id="{00761369-8311-8D42-AE2F-CDAA069A88DB}"/>
              </a:ext>
            </a:extLst>
          </p:cNvPr>
          <p:cNvSpPr/>
          <p:nvPr/>
        </p:nvSpPr>
        <p:spPr>
          <a:xfrm>
            <a:off x="19312539" y="13030200"/>
            <a:ext cx="4071082" cy="533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i="1"/>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3000" b="0" i="1" u="none" strike="noStrike" kern="0" cap="none" spc="0" normalizeH="0" baseline="0" noProof="0" dirty="0">
                <a:ln>
                  <a:noFill/>
                </a:ln>
                <a:solidFill>
                  <a:srgbClr val="000000"/>
                </a:solidFill>
                <a:effectLst/>
                <a:uLnTx/>
                <a:uFillTx/>
                <a:latin typeface="Gill Sans"/>
                <a:sym typeface="Gill Sans"/>
              </a:rPr>
              <a:t>Based on Slide by M. Meyer</a:t>
            </a:r>
          </a:p>
        </p:txBody>
      </p:sp>
      <p:sp>
        <p:nvSpPr>
          <p:cNvPr id="9" name="Magic Lens">
            <a:extLst>
              <a:ext uri="{FF2B5EF4-FFF2-40B4-BE49-F238E27FC236}">
                <a16:creationId xmlns:a16="http://schemas.microsoft.com/office/drawing/2014/main" id="{E01B60E4-D378-DF4B-B30E-621664E5C215}"/>
              </a:ext>
            </a:extLst>
          </p:cNvPr>
          <p:cNvSpPr/>
          <p:nvPr/>
        </p:nvSpPr>
        <p:spPr>
          <a:xfrm>
            <a:off x="1271920" y="5956873"/>
            <a:ext cx="3265317"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600"/>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9600" b="0" i="0" u="none" strike="noStrike" kern="0" cap="none" spc="0" normalizeH="0" baseline="0" noProof="0" dirty="0">
                <a:ln>
                  <a:noFill/>
                </a:ln>
                <a:solidFill>
                  <a:srgbClr val="000000"/>
                </a:solidFill>
                <a:effectLst/>
                <a:uLnTx/>
                <a:uFillTx/>
                <a:latin typeface="Gill Sans"/>
                <a:sym typeface="Gill Sans"/>
              </a:rPr>
              <a:t>Magic </a:t>
            </a:r>
            <a:endParaRPr kumimoji="0" lang="en-US" sz="9600" b="0" i="0" u="none" strike="noStrike" kern="0" cap="none" spc="0" normalizeH="0" baseline="0" noProof="0" dirty="0">
              <a:ln>
                <a:noFill/>
              </a:ln>
              <a:solidFill>
                <a:srgbClr val="000000"/>
              </a:solidFill>
              <a:effectLst/>
              <a:uLnTx/>
              <a:uFillTx/>
              <a:latin typeface="Gill Sans"/>
              <a:sym typeface="Gill Sans"/>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sz="9600" b="0" i="0" u="none" strike="noStrike" kern="0" cap="none" spc="0" normalizeH="0" baseline="0" noProof="0" dirty="0">
                <a:ln>
                  <a:noFill/>
                </a:ln>
                <a:solidFill>
                  <a:srgbClr val="000000"/>
                </a:solidFill>
                <a:effectLst/>
                <a:uLnTx/>
                <a:uFillTx/>
                <a:latin typeface="Gill Sans"/>
                <a:sym typeface="Gill Sans"/>
              </a:rPr>
              <a:t>Lens</a:t>
            </a:r>
          </a:p>
        </p:txBody>
      </p:sp>
      <p:sp>
        <p:nvSpPr>
          <p:cNvPr id="10" name="https://www.youtube.com/watch?v=u1Pq_o67wvI">
            <a:extLst>
              <a:ext uri="{FF2B5EF4-FFF2-40B4-BE49-F238E27FC236}">
                <a16:creationId xmlns:a16="http://schemas.microsoft.com/office/drawing/2014/main" id="{7F74DDB3-93EA-D749-9DB3-8E543C2EBC49}"/>
              </a:ext>
            </a:extLst>
          </p:cNvPr>
          <p:cNvSpPr/>
          <p:nvPr/>
        </p:nvSpPr>
        <p:spPr>
          <a:xfrm>
            <a:off x="6023183" y="12649200"/>
            <a:ext cx="13158639" cy="914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u="sng">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5600" b="0" i="1" u="sng" strike="noStrike" kern="0" cap="none" spc="0" normalizeH="0" baseline="0" noProof="0" dirty="0">
                <a:ln>
                  <a:noFill/>
                </a:ln>
                <a:solidFill>
                  <a:srgbClr val="000000"/>
                </a:solidFill>
                <a:effectLst/>
                <a:uLnTx/>
                <a:uFillTx/>
                <a:latin typeface="Gill Sans"/>
                <a:sym typeface="Gill Sans"/>
                <a:hlinkClick r:id="rId5"/>
              </a:rPr>
              <a:t>https://www.youtube.com/watch?v=u1Pq_o67wvI</a:t>
            </a:r>
          </a:p>
        </p:txBody>
      </p:sp>
      <p:pic>
        <p:nvPicPr>
          <p:cNvPr id="2" name="Untitled" descr="Untitled">
            <a:hlinkClick r:id="" action="ppaction://media"/>
            <a:extLst>
              <a:ext uri="{FF2B5EF4-FFF2-40B4-BE49-F238E27FC236}">
                <a16:creationId xmlns:a16="http://schemas.microsoft.com/office/drawing/2014/main" id="{5A29DC63-26C1-6C4B-BF62-E9D13647640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19841" y="3938275"/>
            <a:ext cx="15175142" cy="8564189"/>
          </a:xfrm>
          <a:prstGeom prst="rect">
            <a:avLst/>
          </a:prstGeom>
        </p:spPr>
      </p:pic>
    </p:spTree>
    <p:extLst>
      <p:ext uri="{BB962C8B-B14F-4D97-AF65-F5344CB8AC3E}">
        <p14:creationId xmlns:p14="http://schemas.microsoft.com/office/powerpoint/2010/main" val="2706132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sp>
        <p:nvSpPr>
          <p:cNvPr id="9" name="FingerGlass">
            <a:extLst>
              <a:ext uri="{FF2B5EF4-FFF2-40B4-BE49-F238E27FC236}">
                <a16:creationId xmlns:a16="http://schemas.microsoft.com/office/drawing/2014/main" id="{1239FCFA-AED7-3649-A057-8A42475FC274}"/>
              </a:ext>
            </a:extLst>
          </p:cNvPr>
          <p:cNvSpPr/>
          <p:nvPr/>
        </p:nvSpPr>
        <p:spPr>
          <a:xfrm>
            <a:off x="2139394" y="7277115"/>
            <a:ext cx="3090591" cy="157992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9600"/>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9600" b="0" i="0" u="none" strike="noStrike" kern="0" cap="none" spc="0" normalizeH="0" baseline="0" noProof="0" dirty="0">
                <a:ln>
                  <a:noFill/>
                </a:ln>
                <a:solidFill>
                  <a:srgbClr val="000000"/>
                </a:solidFill>
                <a:effectLst/>
                <a:uLnTx/>
                <a:uFillTx/>
                <a:latin typeface="Gill Sans"/>
                <a:sym typeface="Gill Sans"/>
              </a:rPr>
              <a:t>Jigsaw</a:t>
            </a:r>
            <a:endParaRPr kumimoji="0" sz="9600" b="0" i="0" u="none" strike="noStrike" kern="0" cap="none" spc="0" normalizeH="0" baseline="0" noProof="0" dirty="0">
              <a:ln>
                <a:noFill/>
              </a:ln>
              <a:solidFill>
                <a:srgbClr val="000000"/>
              </a:solidFill>
              <a:effectLst/>
              <a:uLnTx/>
              <a:uFillTx/>
              <a:latin typeface="Gill Sans"/>
              <a:sym typeface="Gill Sans"/>
            </a:endParaRPr>
          </a:p>
        </p:txBody>
      </p:sp>
      <p:pic>
        <p:nvPicPr>
          <p:cNvPr id="3" name="Untitled" descr="Untitled">
            <a:hlinkClick r:id="" action="ppaction://media"/>
            <a:extLst>
              <a:ext uri="{FF2B5EF4-FFF2-40B4-BE49-F238E27FC236}">
                <a16:creationId xmlns:a16="http://schemas.microsoft.com/office/drawing/2014/main" id="{A55DEBDD-A8B4-C04D-9321-C9F33E17BB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24467" y="3488195"/>
            <a:ext cx="11780260" cy="9180320"/>
          </a:xfrm>
          <a:prstGeom prst="rect">
            <a:avLst/>
          </a:prstGeom>
        </p:spPr>
      </p:pic>
      <p:sp>
        <p:nvSpPr>
          <p:cNvPr id="4" name="TextBox 3">
            <a:extLst>
              <a:ext uri="{FF2B5EF4-FFF2-40B4-BE49-F238E27FC236}">
                <a16:creationId xmlns:a16="http://schemas.microsoft.com/office/drawing/2014/main" id="{57381F6E-7A19-CB45-96BE-A17B27EDA409}"/>
              </a:ext>
            </a:extLst>
          </p:cNvPr>
          <p:cNvSpPr txBox="1"/>
          <p:nvPr/>
        </p:nvSpPr>
        <p:spPr>
          <a:xfrm>
            <a:off x="16538833" y="12664804"/>
            <a:ext cx="746037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3600" dirty="0"/>
              <a:t>https://</a:t>
            </a:r>
            <a:r>
              <a:rPr lang="en-US" sz="3600" dirty="0" err="1"/>
              <a:t>www.cc.gatech.edu</a:t>
            </a:r>
            <a:r>
              <a:rPr lang="en-US" sz="3600" dirty="0"/>
              <a:t>/</a:t>
            </a:r>
            <a:r>
              <a:rPr lang="en-US" sz="3600" dirty="0" err="1"/>
              <a:t>gvu</a:t>
            </a:r>
            <a:r>
              <a:rPr lang="en-US" sz="3600" dirty="0"/>
              <a:t>/ii/jigsaw/</a:t>
            </a:r>
            <a:endParaRPr kumimoji="0" lang="en-US" sz="3600" b="0" i="0" u="none" strike="noStrike" cap="none" spc="0" normalizeH="0" baseline="0" dirty="0">
              <a:ln>
                <a:noFill/>
              </a:ln>
              <a:solidFill>
                <a:srgbClr val="000000"/>
              </a:solidFill>
              <a:effectLst/>
              <a:uFillTx/>
              <a:latin typeface="+mj-lt"/>
              <a:ea typeface="+mj-ea"/>
              <a:cs typeface="+mj-cs"/>
              <a:sym typeface="Gill Sans"/>
            </a:endParaRPr>
          </a:p>
        </p:txBody>
      </p:sp>
    </p:spTree>
    <p:extLst>
      <p:ext uri="{BB962C8B-B14F-4D97-AF65-F5344CB8AC3E}">
        <p14:creationId xmlns:p14="http://schemas.microsoft.com/office/powerpoint/2010/main" val="4041319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Focus + Context</a:t>
            </a:r>
          </a:p>
        </p:txBody>
      </p:sp>
      <p:pic>
        <p:nvPicPr>
          <p:cNvPr id="2" name="Screen Recording 2022-10-26 at 16.01.29">
            <a:hlinkClick r:id="" action="ppaction://media"/>
            <a:extLst>
              <a:ext uri="{FF2B5EF4-FFF2-40B4-BE49-F238E27FC236}">
                <a16:creationId xmlns:a16="http://schemas.microsoft.com/office/drawing/2014/main" id="{8EED5076-2854-4DEE-0D9E-2A249D5BE8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93976" y="4041405"/>
            <a:ext cx="14061795" cy="7497479"/>
          </a:xfrm>
          <a:prstGeom prst="rect">
            <a:avLst/>
          </a:prstGeom>
        </p:spPr>
      </p:pic>
      <p:sp>
        <p:nvSpPr>
          <p:cNvPr id="6" name="TextBox 5">
            <a:extLst>
              <a:ext uri="{FF2B5EF4-FFF2-40B4-BE49-F238E27FC236}">
                <a16:creationId xmlns:a16="http://schemas.microsoft.com/office/drawing/2014/main" id="{DF7817F4-EE1B-59EA-6745-57BC90869CF0}"/>
              </a:ext>
            </a:extLst>
          </p:cNvPr>
          <p:cNvSpPr txBox="1"/>
          <p:nvPr/>
        </p:nvSpPr>
        <p:spPr>
          <a:xfrm>
            <a:off x="161588" y="12727265"/>
            <a:ext cx="1201771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rPr>
              <a:t>https://</a:t>
            </a:r>
            <a:r>
              <a:rPr kumimoji="0" lang="en-US" sz="3200" b="0" i="0" u="none" strike="noStrike" cap="none" spc="0" normalizeH="0" baseline="0" dirty="0" err="1">
                <a:ln>
                  <a:noFill/>
                </a:ln>
                <a:solidFill>
                  <a:srgbClr val="000000"/>
                </a:solidFill>
                <a:effectLst/>
                <a:uFillTx/>
                <a:latin typeface="+mn-lt"/>
                <a:ea typeface="+mn-ea"/>
                <a:cs typeface="+mn-cs"/>
                <a:sym typeface="Gill Sans"/>
              </a:rPr>
              <a:t>www.tableau.com</a:t>
            </a:r>
            <a:r>
              <a:rPr kumimoji="0" lang="en-US" sz="3200" b="0" i="0" u="none" strike="noStrike" cap="none" spc="0" normalizeH="0" baseline="0" dirty="0">
                <a:ln>
                  <a:noFill/>
                </a:ln>
                <a:solidFill>
                  <a:srgbClr val="000000"/>
                </a:solidFill>
                <a:effectLst/>
                <a:uFillTx/>
                <a:latin typeface="+mn-lt"/>
                <a:ea typeface="+mn-ea"/>
                <a:cs typeface="+mn-cs"/>
                <a:sym typeface="Gill Sans"/>
              </a:rPr>
              <a:t>/about/blog/2016/5/information-demand-54621</a:t>
            </a:r>
          </a:p>
        </p:txBody>
      </p:sp>
    </p:spTree>
    <p:extLst>
      <p:ext uri="{BB962C8B-B14F-4D97-AF65-F5344CB8AC3E}">
        <p14:creationId xmlns:p14="http://schemas.microsoft.com/office/powerpoint/2010/main" val="161481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2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574</TotalTime>
  <Words>553</Words>
  <Application>Microsoft Macintosh PowerPoint</Application>
  <PresentationFormat>Custom</PresentationFormat>
  <Paragraphs>59</Paragraphs>
  <Slides>8</Slides>
  <Notes>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vt:lpstr>
      <vt:lpstr>Lucida Grande</vt:lpstr>
      <vt:lpstr>New_Template8</vt:lpstr>
      <vt:lpstr>Focus+Context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Filtering &amp; Aggregation</dc:title>
  <dc:creator>dylan.cashman</dc:creator>
  <cp:lastModifiedBy>Mosca, Ab</cp:lastModifiedBy>
  <cp:revision>62</cp:revision>
  <dcterms:modified xsi:type="dcterms:W3CDTF">2023-03-01T15:22:03Z</dcterms:modified>
</cp:coreProperties>
</file>